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6" r:id="rId3"/>
    <p:sldId id="265" r:id="rId4"/>
    <p:sldId id="256" r:id="rId5"/>
    <p:sldId id="274" r:id="rId6"/>
    <p:sldId id="263" r:id="rId7"/>
    <p:sldId id="271" r:id="rId8"/>
    <p:sldId id="262" r:id="rId9"/>
    <p:sldId id="269" r:id="rId10"/>
    <p:sldId id="260" r:id="rId11"/>
    <p:sldId id="266" r:id="rId12"/>
    <p:sldId id="258" r:id="rId13"/>
    <p:sldId id="277" r:id="rId14"/>
    <p:sldId id="267" r:id="rId15"/>
    <p:sldId id="257" r:id="rId16"/>
    <p:sldId id="261" r:id="rId17"/>
    <p:sldId id="275" r:id="rId18"/>
    <p:sldId id="268" r:id="rId19"/>
    <p:sldId id="270" r:id="rId20"/>
    <p:sldId id="25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1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F2EF36-C85E-4ED8-A888-78498B2233A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0D28EA6-9C38-4A3C-B87E-740F40994C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5000">
    <p:split orient="vert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H:\6A\01_09_2014\IMG_3724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1%D0%B0%D1%82%D1%8C%D0%BA%D1%96%D0%B2%D1%89%D0%B8%D0%BD%D0%B0" TargetMode="External"/><Relationship Id="rId2" Type="http://schemas.openxmlformats.org/officeDocument/2006/relationships/hyperlink" Target="https://uk.wikipedia.org/wiki/%D0%9B%D1%8E%D0%B1%D0%BE%D0%B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.wikipedia.org/wiki/%D0%93%D1%80%D0%B5%D1%86%D1%8C%D0%BA%D0%B0_%D0%BC%D0%BE%D0%B2%D0%B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01_tik_lubi_ti_ukrainu_myzuka.org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2165350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" y="0"/>
            <a:ext cx="9546160" cy="69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01_tik_lubi_ti_ukrainu_myzuka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653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35">
        <p14:flash/>
      </p:transition>
    </mc:Choice>
    <mc:Fallback xmlns="">
      <p:transition spd="slow" advClick="0" advTm="10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8000"/>
            <a:ext cx="9593100" cy="67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669">
        <p14:ripple/>
      </p:transition>
    </mc:Choice>
    <mc:Fallback xmlns="">
      <p:transition spd="slow" advClick="0" advTm="76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620688"/>
            <a:ext cx="7622232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Патріотизм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700809"/>
            <a:ext cx="8003232" cy="38884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600" b="1" i="1" dirty="0" smtClean="0"/>
              <a:t>Патріотизм</a:t>
            </a:r>
            <a:r>
              <a:rPr lang="uk-UA" sz="3600" i="1" dirty="0" smtClean="0"/>
              <a:t>  передбачає </a:t>
            </a:r>
            <a:r>
              <a:rPr lang="uk-UA" sz="3600" i="1" dirty="0" smtClean="0">
                <a:solidFill>
                  <a:srgbClr val="FF0000"/>
                </a:solidFill>
              </a:rPr>
              <a:t>гордість</a:t>
            </a:r>
            <a:r>
              <a:rPr lang="uk-UA" sz="3600" i="1" dirty="0" smtClean="0"/>
              <a:t> за матеріальні і духовні </a:t>
            </a:r>
            <a:r>
              <a:rPr lang="uk-UA" sz="3600" i="1" dirty="0" smtClean="0">
                <a:solidFill>
                  <a:srgbClr val="FF0000"/>
                </a:solidFill>
              </a:rPr>
              <a:t>досягнення</a:t>
            </a:r>
            <a:r>
              <a:rPr lang="uk-UA" sz="3600" i="1" dirty="0" smtClean="0"/>
              <a:t> свого народу, своєї Батьківщини, бажання </a:t>
            </a:r>
            <a:r>
              <a:rPr lang="uk-UA" sz="3600" i="1" dirty="0" smtClean="0">
                <a:solidFill>
                  <a:srgbClr val="FF0000"/>
                </a:solidFill>
              </a:rPr>
              <a:t>збереження</a:t>
            </a:r>
            <a:r>
              <a:rPr lang="uk-UA" sz="3600" i="1" dirty="0" smtClean="0"/>
              <a:t> її характерних особливостей, її культурного </a:t>
            </a:r>
            <a:r>
              <a:rPr lang="uk-UA" sz="3600" i="1" dirty="0" smtClean="0">
                <a:solidFill>
                  <a:srgbClr val="FF0000"/>
                </a:solidFill>
              </a:rPr>
              <a:t>надбання</a:t>
            </a:r>
            <a:r>
              <a:rPr lang="uk-UA" sz="3600" i="1" dirty="0" smtClean="0"/>
              <a:t> та </a:t>
            </a:r>
            <a:r>
              <a:rPr lang="uk-UA" sz="3600" i="1" dirty="0" smtClean="0">
                <a:solidFill>
                  <a:srgbClr val="FF0000"/>
                </a:solidFill>
              </a:rPr>
              <a:t>захист</a:t>
            </a:r>
            <a:r>
              <a:rPr lang="uk-UA" sz="3600" i="1" dirty="0" smtClean="0"/>
              <a:t> інтересів своєї громади, народу в цілому.</a:t>
            </a:r>
            <a:endParaRPr lang="ru-RU" sz="3600" dirty="0" smtClean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19859070"/>
      </p:ext>
    </p:extLst>
  </p:cSld>
  <p:clrMapOvr>
    <a:masterClrMapping/>
  </p:clrMapOvr>
  <p:transition spd="slow" advClick="0" advTm="15011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73" y="-171400"/>
            <a:ext cx="9318120" cy="7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63348"/>
      </p:ext>
    </p:extLst>
  </p:cSld>
  <p:clrMapOvr>
    <a:masterClrMapping/>
  </p:clrMapOvr>
  <p:transition advClick="0" advTm="6519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1" y="3412"/>
            <a:ext cx="9978209" cy="6876000"/>
          </a:xfrm>
        </p:spPr>
      </p:pic>
    </p:spTree>
    <p:extLst>
      <p:ext uri="{BB962C8B-B14F-4D97-AF65-F5344CB8AC3E}">
        <p14:creationId xmlns:p14="http://schemas.microsoft.com/office/powerpoint/2010/main" val="38570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7822">
        <p14:glitter pattern="hexagon"/>
      </p:transition>
    </mc:Choice>
    <mc:Fallback xmlns="">
      <p:transition spd="slow" advClick="0" advTm="78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620688"/>
            <a:ext cx="7118176" cy="864096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ПАТРІОТИЗМ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7920880" cy="43924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4400" b="1" dirty="0" smtClean="0"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Історичне джерело патріотизму  — це формування прив'язаності до віри в</a:t>
            </a:r>
            <a:r>
              <a:rPr lang="uk-UA" sz="4400" b="1" dirty="0" smtClean="0">
                <a:solidFill>
                  <a:srgbClr val="FFFF00"/>
                </a:solidFill>
              </a:rPr>
              <a:t> </a:t>
            </a:r>
            <a:r>
              <a:rPr lang="uk-UA" sz="4400" b="1" i="1" dirty="0" smtClean="0">
                <a:solidFill>
                  <a:srgbClr val="00B0F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Бога</a:t>
            </a:r>
            <a:r>
              <a:rPr lang="uk-UA" sz="4400" b="1" dirty="0" smtClean="0"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4400" b="1" dirty="0" smtClean="0"/>
              <a:t> </a:t>
            </a:r>
            <a:r>
              <a:rPr lang="uk-UA" sz="4400" b="1" dirty="0" smtClean="0"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в традиціях своїх </a:t>
            </a:r>
            <a:r>
              <a:rPr lang="uk-UA" sz="4400" b="1" i="1" dirty="0" smtClean="0">
                <a:solidFill>
                  <a:srgbClr val="00B0F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предків</a:t>
            </a:r>
            <a:r>
              <a:rPr lang="uk-UA" sz="4400" b="1" dirty="0" smtClean="0"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, землі свого народження, </a:t>
            </a:r>
            <a:r>
              <a:rPr lang="uk-UA" sz="4400" b="1" i="1" dirty="0" smtClean="0">
                <a:solidFill>
                  <a:srgbClr val="00B0F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рідної мови</a:t>
            </a:r>
            <a:r>
              <a:rPr lang="uk-UA" sz="4400" b="1" dirty="0" smtClean="0"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, народних </a:t>
            </a:r>
            <a:r>
              <a:rPr lang="uk-UA" sz="4400" b="1" i="1" dirty="0" smtClean="0">
                <a:solidFill>
                  <a:srgbClr val="00B0F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традицій</a:t>
            </a:r>
            <a:r>
              <a:rPr lang="uk-UA" sz="4400" b="1" dirty="0" smtClean="0"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uk-UA" sz="4400" b="1" i="1" dirty="0" smtClean="0">
                <a:solidFill>
                  <a:srgbClr val="00B0F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культури</a:t>
            </a:r>
            <a:r>
              <a:rPr lang="uk-UA" sz="4400" b="1" dirty="0" smtClean="0"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310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4330">
        <p:blinds dir="vert"/>
      </p:transition>
    </mc:Choice>
    <mc:Fallback xmlns="">
      <p:transition spd="slow" advClick="0" advTm="1433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645024"/>
            <a:ext cx="6512511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82" y="764704"/>
            <a:ext cx="9567382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9950">
        <p14:vortex dir="r"/>
      </p:transition>
    </mc:Choice>
    <mc:Fallback xmlns="">
      <p:transition spd="slow" advClick="0" advTm="9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80673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195">
        <p:dissolve/>
      </p:transition>
    </mc:Choice>
    <mc:Fallback xmlns="">
      <p:transition spd="slow" advClick="0" advTm="319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54000"/>
            <a:ext cx="10367999" cy="6912000"/>
          </a:xfrm>
        </p:spPr>
      </p:pic>
    </p:spTree>
    <p:extLst>
      <p:ext uri="{BB962C8B-B14F-4D97-AF65-F5344CB8AC3E}">
        <p14:creationId xmlns:p14="http://schemas.microsoft.com/office/powerpoint/2010/main" val="7498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941">
        <p:dissolve/>
      </p:transition>
    </mc:Choice>
    <mc:Fallback xmlns="">
      <p:transition spd="slow" advClick="0" advTm="694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8000" b="1" i="1" dirty="0" smtClean="0">
                <a:solidFill>
                  <a:srgbClr val="00B0F0"/>
                </a:solidFill>
              </a:rPr>
              <a:t>ПАТРІОТИ́ЗМ</a:t>
            </a:r>
            <a:endParaRPr lang="uk-UA" sz="8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2564904"/>
            <a:ext cx="6400800" cy="252028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uk-UA" sz="16000" b="1" i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Це </a:t>
            </a:r>
            <a:r>
              <a:rPr lang="uk-UA" sz="160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одне з </a:t>
            </a:r>
            <a:r>
              <a:rPr lang="uk-UA" sz="16000" b="1" i="1" dirty="0">
                <a:solidFill>
                  <a:srgbClr val="FF00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найглибших почуттів</a:t>
            </a:r>
            <a:r>
              <a:rPr lang="uk-UA" sz="160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, яке закріплювалося століттями та тисячоліттями розвитку відокремлених етносів</a:t>
            </a:r>
            <a:r>
              <a:rPr lang="uk-UA" sz="48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. 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429359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2847">
        <p14:reveal/>
      </p:transition>
    </mc:Choice>
    <mc:Fallback>
      <p:transition spd="slow" advClick="0" advTm="128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16548"/>
          <a:stretch/>
        </p:blipFill>
        <p:spPr>
          <a:xfrm>
            <a:off x="-324025" y="1412776"/>
            <a:ext cx="9468025" cy="4248000"/>
          </a:xfrm>
        </p:spPr>
      </p:pic>
    </p:spTree>
    <p:extLst>
      <p:ext uri="{BB962C8B-B14F-4D97-AF65-F5344CB8AC3E}">
        <p14:creationId xmlns:p14="http://schemas.microsoft.com/office/powerpoint/2010/main" val="23131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984">
        <p:circle/>
      </p:transition>
    </mc:Choice>
    <mc:Fallback xmlns="">
      <p:transition spd="slow" advClick="0" advTm="998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8045999" cy="5364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2"/>
          <a:stretch/>
        </p:blipFill>
        <p:spPr>
          <a:xfrm>
            <a:off x="-828600" y="0"/>
            <a:ext cx="1114566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276">
        <p:dissolve/>
      </p:transition>
    </mc:Choice>
    <mc:Fallback xmlns="">
      <p:transition spd="slow" advClick="0" advTm="1027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" y="-21543"/>
            <a:ext cx="9109214" cy="73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543">
        <p:fade/>
      </p:transition>
    </mc:Choice>
    <mc:Fallback xmlns="">
      <p:transition spd="med" advClick="0" advTm="155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764704"/>
            <a:ext cx="7046168" cy="864096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err="1" smtClean="0">
                <a:solidFill>
                  <a:srgbClr val="FF0000"/>
                </a:solidFill>
              </a:rPr>
              <a:t>Патріоти́зм</a:t>
            </a:r>
            <a:r>
              <a:rPr lang="uk-UA" i="1" dirty="0" smtClean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988840"/>
            <a:ext cx="7704856" cy="36724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4000" b="1" i="1" dirty="0" err="1">
                <a:latin typeface="Constantia" panose="02030602050306030303" pitchFamily="18" charset="0"/>
              </a:rPr>
              <a:t>Патріоти́зм</a:t>
            </a:r>
            <a:r>
              <a:rPr lang="uk-UA" sz="4000" i="1" dirty="0">
                <a:latin typeface="Constantia" panose="02030602050306030303" pitchFamily="18" charset="0"/>
              </a:rPr>
              <a:t> </a:t>
            </a:r>
            <a:r>
              <a:rPr lang="uk-UA" sz="4000" dirty="0">
                <a:latin typeface="Constantia" panose="02030602050306030303" pitchFamily="18" charset="0"/>
              </a:rPr>
              <a:t> — </a:t>
            </a:r>
            <a:r>
              <a:rPr lang="uk-UA" sz="4000" i="1" dirty="0" err="1">
                <a:latin typeface="Constantia" panose="02030602050306030303" pitchFamily="18" charset="0"/>
              </a:rPr>
              <a:t>це </a:t>
            </a:r>
            <a:r>
              <a:rPr lang="uk-UA" sz="4000" i="1" dirty="0" err="1">
                <a:solidFill>
                  <a:srgbClr val="FF0000"/>
                </a:solidFill>
                <a:latin typeface="Constantia" panose="02030602050306030303" pitchFamily="18" charset="0"/>
                <a:hlinkClick r:id="rId2" tooltip="Любов"/>
              </a:rPr>
              <a:t>любов</a:t>
            </a:r>
            <a:r>
              <a:rPr lang="uk-UA" sz="4000" i="1" dirty="0">
                <a:latin typeface="Constantia" panose="02030602050306030303" pitchFamily="18" charset="0"/>
              </a:rPr>
              <a:t> та відданість </a:t>
            </a:r>
            <a:r>
              <a:rPr lang="uk-UA" sz="4000" i="1" dirty="0">
                <a:solidFill>
                  <a:srgbClr val="FF0000"/>
                </a:solidFill>
                <a:latin typeface="Constantia" panose="02030602050306030303" pitchFamily="18" charset="0"/>
                <a:hlinkClick r:id="rId3" tooltip="Батьківщина"/>
              </a:rPr>
              <a:t>Батьківщині</a:t>
            </a:r>
            <a:r>
              <a:rPr lang="uk-UA" sz="4000" i="1" dirty="0">
                <a:latin typeface="Constantia" panose="02030602050306030303" pitchFamily="18" charset="0"/>
              </a:rPr>
              <a:t>, прагнення своїми діями служити її інтересам. Слово прийшло </a:t>
            </a:r>
            <a:r>
              <a:rPr lang="uk-UA" sz="4000" i="1" dirty="0" err="1">
                <a:latin typeface="Constantia" panose="02030602050306030303" pitchFamily="18" charset="0"/>
              </a:rPr>
              <a:t>з </a:t>
            </a:r>
            <a:r>
              <a:rPr lang="uk-UA" sz="4000" i="1" dirty="0" err="1">
                <a:latin typeface="Constantia" panose="02030602050306030303" pitchFamily="18" charset="0"/>
                <a:hlinkClick r:id="rId4" tooltip="Грецька мова"/>
              </a:rPr>
              <a:t>грецької</a:t>
            </a:r>
            <a:r>
              <a:rPr lang="uk-UA" sz="4000" i="1" dirty="0" err="1">
                <a:latin typeface="Constantia" panose="02030602050306030303" pitchFamily="18" charset="0"/>
              </a:rPr>
              <a:t> πατρ</a:t>
            </a:r>
            <a:r>
              <a:rPr lang="uk-UA" sz="4000" i="1" dirty="0">
                <a:latin typeface="Constantia" panose="02030602050306030303" pitchFamily="18" charset="0"/>
              </a:rPr>
              <a:t>ίς, що означає </a:t>
            </a:r>
            <a:r>
              <a:rPr lang="uk-UA" sz="4000" i="1" dirty="0">
                <a:latin typeface="Constantia" panose="02030602050306030303" pitchFamily="18" charset="0"/>
                <a:hlinkClick r:id="rId3" tooltip="Батьківщина"/>
              </a:rPr>
              <a:t>земля батька, предка</a:t>
            </a:r>
            <a:r>
              <a:rPr lang="uk-UA" sz="4000" i="1" dirty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1539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5093">
        <p:randomBar dir="vert"/>
      </p:transition>
    </mc:Choice>
    <mc:Fallback>
      <p:transition spd="slow" advClick="0" advTm="15093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" y="238711"/>
            <a:ext cx="9044078" cy="6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34580"/>
      </p:ext>
    </p:extLst>
  </p:cSld>
  <p:clrMapOvr>
    <a:masterClrMapping/>
  </p:clrMapOvr>
  <p:transition advClick="0" advTm="7576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919999" cy="5940000"/>
          </a:xfrm>
        </p:spPr>
      </p:pic>
    </p:spTree>
    <p:extLst>
      <p:ext uri="{BB962C8B-B14F-4D97-AF65-F5344CB8AC3E}">
        <p14:creationId xmlns:p14="http://schemas.microsoft.com/office/powerpoint/2010/main" val="7745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40">
        <p:checker/>
      </p:transition>
    </mc:Choice>
    <mc:Fallback xmlns="">
      <p:transition spd="slow" advClick="0" advTm="704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9" y="260648"/>
            <a:ext cx="847000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977">
        <p:wipe/>
      </p:transition>
    </mc:Choice>
    <mc:Fallback>
      <p:transition spd="slow" advClick="0" advTm="1097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640299" cy="6804000"/>
          </a:xfrm>
        </p:spPr>
      </p:pic>
    </p:spTree>
    <p:extLst>
      <p:ext uri="{BB962C8B-B14F-4D97-AF65-F5344CB8AC3E}">
        <p14:creationId xmlns:p14="http://schemas.microsoft.com/office/powerpoint/2010/main" val="259175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888">
        <p:circle/>
      </p:transition>
    </mc:Choice>
    <mc:Fallback xmlns="">
      <p:transition spd="slow" advClick="0" advTm="488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i="1" dirty="0" err="1"/>
              <a:t>Патріоти́зм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446015" cy="3384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6400800" cy="537240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198780"/>
      </p:ext>
    </p:extLst>
  </p:cSld>
  <p:clrMapOvr>
    <a:masterClrMapping/>
  </p:clrMapOvr>
  <p:transition spd="slow" advClick="0" advTm="1035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9" y="0"/>
            <a:ext cx="9459086" cy="6876000"/>
          </a:xfrm>
        </p:spPr>
      </p:pic>
    </p:spTree>
    <p:extLst>
      <p:ext uri="{BB962C8B-B14F-4D97-AF65-F5344CB8AC3E}">
        <p14:creationId xmlns:p14="http://schemas.microsoft.com/office/powerpoint/2010/main" val="9474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678">
        <p14:ripple/>
      </p:transition>
    </mc:Choice>
    <mc:Fallback xmlns="">
      <p:transition spd="slow" advClick="0" advTm="76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287</TotalTime>
  <Words>57</Words>
  <Application>Microsoft Office PowerPoint</Application>
  <PresentationFormat>Экран (4:3)</PresentationFormat>
  <Paragraphs>9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Патріоти́зм 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Патріоти́зм </vt:lpstr>
      <vt:lpstr>Презентация PowerPoint</vt:lpstr>
      <vt:lpstr>Презентация PowerPoint</vt:lpstr>
      <vt:lpstr>Патріотизм</vt:lpstr>
      <vt:lpstr>Презентация PowerPoint</vt:lpstr>
      <vt:lpstr>Презентация PowerPoint</vt:lpstr>
      <vt:lpstr>ПАТРІОТИЗМ</vt:lpstr>
      <vt:lpstr>Презентация PowerPoint</vt:lpstr>
      <vt:lpstr>Презентация PowerPoint</vt:lpstr>
      <vt:lpstr>Презентация PowerPoint</vt:lpstr>
      <vt:lpstr>ПАТРІОТИ́ЗМ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Лора</cp:lastModifiedBy>
  <cp:revision>21</cp:revision>
  <dcterms:created xsi:type="dcterms:W3CDTF">2015-08-20T21:32:42Z</dcterms:created>
  <dcterms:modified xsi:type="dcterms:W3CDTF">2015-08-27T21:03:00Z</dcterms:modified>
</cp:coreProperties>
</file>