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37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404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4466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0559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1630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8473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943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324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55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613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682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543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601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216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296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336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374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96;&#1080;&#1084;%20&#1074;&#1086;&#1080;&#1085;&#1072;&#1084;.%20&#1061;&#1072;&#1088;&#1100;&#1082;&#1086;&#1074;.%20&#1064;&#1082;&#1086;&#1083;&#1072;%20&#8470;%2011.mp4" TargetMode="External"/><Relationship Id="rId2" Type="http://schemas.openxmlformats.org/officeDocument/2006/relationships/hyperlink" Target="&#1053;&#1072;&#1089;&#1083;&#1091;&#1096;&#1072;&#1083;&#1080;&#1089;&#1100;-%20&#1091;&#1095;&#1077;&#1085;&#1080;&#1082;%207%20&#1082;&#1083;&#1072;&#1089;&#1089;&#1072;%20&#1095;&#1080;&#1090;&#1072;&#1077;&#1090;%20&#1087;&#1072;&#1090;&#1088;&#1080;&#1086;&#1090;&#1080;&#1095;&#1077;&#1089;&#1082;&#1080;&#1081;%20&#1088;&#1101;&#1087;.mp4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6223" y="1585107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6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Марафон уникальных дел </a:t>
            </a:r>
            <a:br>
              <a:rPr lang="ru-RU" sz="6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КЗ «ХСШ№11»</a:t>
            </a:r>
            <a:endParaRPr lang="ru-RU" sz="6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7667" y="3813076"/>
            <a:ext cx="7766936" cy="1096899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Благотворительность как одно из направлений волонтерской деятельности коллектива школы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2" y="4607186"/>
            <a:ext cx="2138540" cy="225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66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9403">
            <a:off x="8381432" y="887818"/>
            <a:ext cx="3199391" cy="56779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507" y="14557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2013" y="1514903"/>
            <a:ext cx="8857397" cy="3452882"/>
          </a:xfrm>
        </p:spPr>
        <p:txBody>
          <a:bodyPr>
            <a:normAutofit fontScale="92500" lnSpcReduction="20000"/>
          </a:bodyPr>
          <a:lstStyle/>
          <a:p>
            <a:pPr marL="0" indent="355600" algn="just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Бюджет проекта формируется спонтанно и фактически представляет собой бюджет благотворительных акций (как в любой волонтерской группе). Зависит, как правило, от потребностей на осуществление актуального на момент проведения общественного запроса и состоит из взносов благотворителей. За 9 месяцев осуществления проекта бюджет составил более 30 тысяч грн. Из них было израсходовано: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2 500 грн. на помощь приюту для животных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7 000 грн. на помощь детям – инвалидам </a:t>
            </a:r>
            <a:r>
              <a:rPr lang="ru-RU" sz="1600" b="1" dirty="0" err="1" smtClean="0">
                <a:solidFill>
                  <a:schemeClr val="tx1"/>
                </a:solidFill>
              </a:rPr>
              <a:t>Алексиенко</a:t>
            </a:r>
            <a:r>
              <a:rPr lang="ru-RU" sz="1600" b="1" dirty="0" smtClean="0">
                <a:solidFill>
                  <a:schemeClr val="tx1"/>
                </a:solidFill>
              </a:rPr>
              <a:t> Анне и </a:t>
            </a:r>
            <a:r>
              <a:rPr lang="ru-RU" sz="1600" b="1" dirty="0" err="1" smtClean="0">
                <a:solidFill>
                  <a:schemeClr val="tx1"/>
                </a:solidFill>
              </a:rPr>
              <a:t>Шапошнику</a:t>
            </a:r>
            <a:r>
              <a:rPr lang="ru-RU" sz="1600" b="1" dirty="0" smtClean="0">
                <a:solidFill>
                  <a:schemeClr val="tx1"/>
                </a:solidFill>
              </a:rPr>
              <a:t> Максиму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5 000 грн. на приобретение бронежилета для бойца батальона территориальной обороны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5 390 грн. на приобретение печек-«буржуек»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5 390 грн. на операцию по протезированию для бойца </a:t>
            </a:r>
            <a:r>
              <a:rPr lang="ru-RU" sz="1600" b="1" dirty="0" smtClean="0">
                <a:solidFill>
                  <a:schemeClr val="tx1"/>
                </a:solidFill>
              </a:rPr>
              <a:t>АТО Слуцкого Валерия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на сумму более 5 000 грн. были приобретены продукты, лекарства, теплые              вещи для бойцов АТО, переселенцев, игрушки, книги, канцелярские товары               для детей НВК пос. </a:t>
            </a:r>
            <a:r>
              <a:rPr lang="ru-RU" sz="1600" b="1" dirty="0" smtClean="0">
                <a:solidFill>
                  <a:schemeClr val="tx1"/>
                </a:solidFill>
              </a:rPr>
              <a:t>Артема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около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г.Счастье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9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382" y="28205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Приложения</a:t>
            </a:r>
            <a:endParaRPr lang="ru-RU" sz="6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731" y="2032673"/>
            <a:ext cx="8175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Видео с Интернет-ресурса «НАКИПЕЛО»</a:t>
            </a:r>
          </a:p>
          <a:p>
            <a:endParaRPr lang="ru-RU" sz="2400" b="1" dirty="0"/>
          </a:p>
          <a:p>
            <a:r>
              <a:rPr lang="ru-RU" sz="2400" b="1" dirty="0" smtClean="0">
                <a:hlinkClick r:id="rId2" action="ppaction://hlinkfile"/>
              </a:rPr>
              <a:t>Ученик </a:t>
            </a:r>
            <a:r>
              <a:rPr lang="ru-RU" sz="2400" b="1" dirty="0">
                <a:hlinkClick r:id="rId2" action="ppaction://hlinkfile"/>
              </a:rPr>
              <a:t>7 класса читает патриотический </a:t>
            </a:r>
            <a:r>
              <a:rPr lang="ru-RU" sz="2400" b="1" dirty="0" smtClean="0">
                <a:hlinkClick r:id="rId2" action="ppaction://hlinkfile"/>
              </a:rPr>
              <a:t>рэп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>
                <a:hlinkClick r:id="rId3" action="ppaction://hlinkfile"/>
              </a:rPr>
              <a:t>Нашим </a:t>
            </a:r>
            <a:r>
              <a:rPr lang="ru-RU" sz="2400" b="1" dirty="0">
                <a:hlinkClick r:id="rId3" action="ppaction://hlinkfile"/>
              </a:rPr>
              <a:t>воинам. Харьков. Школа № 11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29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0728" y="296460"/>
            <a:ext cx="6003713" cy="13208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проекта </a:t>
            </a:r>
            <a:endParaRPr lang="ru-RU" sz="6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8294" y="1453487"/>
            <a:ext cx="10818655" cy="428632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Обратить внимание учеников, учителей, родителей на важнейшие        события, происходящие в Украине;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в курсе событий, не только сочувствующим, но и соучаствующим;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учеников с понятием благотворительность;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Помочь осознать личную причастность каждого гражданина к      происходящему в стране;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чувство любви и гордости за родную страну;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чувство ответственности;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Содействовать развитию активной жизненной позиции учеников;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чувство гуманизма, сострадания, милосердия,          отзывчивости;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Оказать посильную помощь нуждающимся людям;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36589" cy="161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42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7058" y="296460"/>
            <a:ext cx="6438009" cy="13208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 </a:t>
            </a:r>
            <a:endParaRPr lang="ru-RU" sz="6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8294" y="1617260"/>
            <a:ext cx="11132842" cy="39408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аучиться: организовывать и проводить благотворительные акции;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собирать информацию о нуждающихся и выбирать приоритетные направления помощи;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проводить промо-акции в поддержку идей благотворительности;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взаимодействовать с разными категориями сочувствующих и оппонентов, волонтерскими организациями и т.д.;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информировать о ходе и результатах проведенных благотворительных акций их участников и других представителей общественности (предполагая в них потенциальных участников проекта)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36589" cy="161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196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633" y="2680072"/>
            <a:ext cx="5671924" cy="1044606"/>
          </a:xfrm>
          <a:solidFill>
            <a:schemeClr val="accent1">
              <a:lumMod val="60000"/>
              <a:lumOff val="40000"/>
            </a:schemeClr>
          </a:solidFill>
          <a:ln w="6350" cap="rnd"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  </a:t>
            </a:r>
            <a:br>
              <a:rPr lang="ru-RU" sz="3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каждому из направлений</a:t>
            </a:r>
            <a:endParaRPr lang="ru-RU" sz="32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9973" y="4272354"/>
            <a:ext cx="5256000" cy="2219376"/>
          </a:xfrm>
          <a:solidFill>
            <a:schemeClr val="accent1">
              <a:lumMod val="60000"/>
              <a:lumOff val="40000"/>
            </a:schemeClr>
          </a:solidFill>
          <a:ln w="6350" cap="rnd">
            <a:solidFill>
              <a:schemeClr val="accent2"/>
            </a:solidFill>
          </a:ln>
        </p:spPr>
        <p:txBody>
          <a:bodyPr lIns="72000" tIns="36000" rIns="36000" bIns="3600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детям, пострадавшим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военных действий:</a:t>
            </a:r>
          </a:p>
          <a:p>
            <a:pPr marL="84138" indent="-84138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- получение информации от волонтерских организаций,   непосредственных участников событий;</a:t>
            </a:r>
          </a:p>
          <a:p>
            <a:pPr marL="84138" indent="-84138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- информирование педагогической и родительской общественности о проблеме;</a:t>
            </a:r>
          </a:p>
          <a:p>
            <a:pPr marL="84138" indent="-84138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- сбор теплых вещей, продуктов, игрушек , книг, канцелярских товаров и переправка с волонтерскими организациями</a:t>
            </a:r>
          </a:p>
          <a:p>
            <a:endParaRPr lang="ru-RU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476455" y="358065"/>
            <a:ext cx="5256000" cy="1046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rnd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больным детям:</a:t>
            </a:r>
          </a:p>
          <a:p>
            <a:r>
              <a:rPr lang="ru-RU" sz="1400" b="1" dirty="0" smtClean="0"/>
              <a:t>- получение информации о потребностях </a:t>
            </a:r>
          </a:p>
          <a:p>
            <a:r>
              <a:rPr lang="ru-RU" sz="1400" b="1" dirty="0" smtClean="0"/>
              <a:t>  в лечении;</a:t>
            </a:r>
          </a:p>
          <a:p>
            <a:r>
              <a:rPr lang="ru-RU" sz="1400" b="1" dirty="0" smtClean="0"/>
              <a:t>- сбор средств и их доставка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97803" y="4398849"/>
            <a:ext cx="5256000" cy="20928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rnd">
            <a:solidFill>
              <a:schemeClr val="accent2"/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бездомным животным:</a:t>
            </a:r>
          </a:p>
          <a:p>
            <a:r>
              <a:rPr lang="ru-RU" sz="1400" b="1" dirty="0" smtClean="0"/>
              <a:t>- сбор информации о потребностях приюта;</a:t>
            </a:r>
          </a:p>
          <a:p>
            <a:pPr marL="84138" indent="-84138"/>
            <a:r>
              <a:rPr lang="ru-RU" sz="1400" b="1" dirty="0" smtClean="0"/>
              <a:t>- определение формата проведения благотворительной акции;</a:t>
            </a:r>
          </a:p>
          <a:p>
            <a:pPr marL="84138" indent="-84138"/>
            <a:r>
              <a:rPr lang="ru-RU" sz="1400" b="1" dirty="0" smtClean="0"/>
              <a:t>- определение рычагов морального стимулирования участников акции;</a:t>
            </a:r>
          </a:p>
          <a:p>
            <a:r>
              <a:rPr lang="ru-RU" sz="1400" b="1" dirty="0" smtClean="0"/>
              <a:t>- проведение акции;</a:t>
            </a:r>
          </a:p>
          <a:p>
            <a:r>
              <a:rPr lang="ru-RU" sz="1400" b="1" dirty="0" smtClean="0"/>
              <a:t>- доставка собранной помощи; </a:t>
            </a:r>
          </a:p>
          <a:p>
            <a:r>
              <a:rPr lang="ru-RU" sz="1400" b="1" dirty="0" smtClean="0"/>
              <a:t>- информирование общественности о результатах</a:t>
            </a:r>
            <a:endParaRPr lang="ru-RU" b="1" i="1" u="sng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431438" y="342580"/>
            <a:ext cx="5246031" cy="21040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бойцам зоны АТО: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400" b="1" dirty="0" smtClean="0"/>
              <a:t>- включение в работу волонтерских организаций;</a:t>
            </a:r>
          </a:p>
          <a:p>
            <a:pPr marL="84138" indent="-84138">
              <a:buClr>
                <a:schemeClr val="accent1">
                  <a:lumMod val="75000"/>
                </a:schemeClr>
              </a:buClr>
            </a:pPr>
            <a:r>
              <a:rPr lang="ru-RU" sz="1400" b="1" dirty="0" smtClean="0"/>
              <a:t>- получение информации от волонтеров и          непосредственных участников АТО о моральных и материальных потребностях бойцов</a:t>
            </a:r>
          </a:p>
          <a:p>
            <a:pPr marL="95250" indent="-95250">
              <a:buClr>
                <a:schemeClr val="accent1">
                  <a:lumMod val="75000"/>
                </a:schemeClr>
              </a:buClr>
            </a:pPr>
            <a:r>
              <a:rPr lang="ru-RU" sz="1400" b="1" dirty="0" smtClean="0"/>
              <a:t>- определение формата акций ( сбор средств на приобретение бронежилета, «Напиши письмо солдату», сбор и передача продуктов и теплых вещей, помощь </a:t>
            </a:r>
            <a:r>
              <a:rPr lang="ru-RU" sz="1400" b="1" dirty="0" smtClean="0"/>
              <a:t>раненым</a:t>
            </a:r>
            <a:r>
              <a:rPr lang="ru-RU" sz="1400" b="1" dirty="0" smtClean="0"/>
              <a:t>, «Школьную газету-нашим бойцам» и т.д.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 rot="18803308">
            <a:off x="9263454" y="1923579"/>
            <a:ext cx="1457239" cy="39331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1225449">
            <a:off x="9475206" y="3763639"/>
            <a:ext cx="1457239" cy="39331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9009926">
            <a:off x="2355982" y="3538646"/>
            <a:ext cx="1396942" cy="39331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2265607">
            <a:off x="2465684" y="2664381"/>
            <a:ext cx="1285985" cy="3935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6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158" y="268032"/>
            <a:ext cx="8596668" cy="843419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Календарный план</a:t>
            </a:r>
            <a:endParaRPr lang="ru-RU" sz="6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06739563"/>
              </p:ext>
            </p:extLst>
          </p:nvPr>
        </p:nvGraphicFramePr>
        <p:xfrm>
          <a:off x="746100" y="1490626"/>
          <a:ext cx="10731667" cy="437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9166"/>
                <a:gridCol w="2593074"/>
                <a:gridCol w="2579427"/>
              </a:tblGrid>
              <a:tr h="6566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Мероприятие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Срок выполнения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Ответственный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662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Помощь</a:t>
                      </a:r>
                      <a:r>
                        <a:rPr lang="ru-RU" sz="1600" b="1" baseline="0" dirty="0" smtClean="0">
                          <a:effectLst/>
                        </a:rPr>
                        <a:t> приюту для животных (марафон «В</a:t>
                      </a:r>
                      <a:r>
                        <a:rPr lang="uk-UA" sz="1600" b="1" baseline="0" dirty="0" smtClean="0">
                          <a:effectLst/>
                        </a:rPr>
                        <a:t>і</a:t>
                      </a:r>
                      <a:r>
                        <a:rPr lang="ru-RU" sz="1600" b="1" baseline="0" dirty="0" smtClean="0">
                          <a:effectLst/>
                        </a:rPr>
                        <a:t>д </a:t>
                      </a:r>
                      <a:r>
                        <a:rPr lang="ru-RU" sz="1600" b="1" baseline="0" dirty="0" err="1" smtClean="0">
                          <a:effectLst/>
                        </a:rPr>
                        <a:t>серця</a:t>
                      </a:r>
                      <a:r>
                        <a:rPr lang="ru-RU" sz="1600" b="1" baseline="0" dirty="0" smtClean="0">
                          <a:effectLst/>
                        </a:rPr>
                        <a:t> до </a:t>
                      </a:r>
                      <a:r>
                        <a:rPr lang="ru-RU" sz="1600" b="1" baseline="0" dirty="0" err="1" smtClean="0">
                          <a:effectLst/>
                        </a:rPr>
                        <a:t>серця</a:t>
                      </a:r>
                      <a:r>
                        <a:rPr lang="ru-RU" sz="1600" b="1" baseline="0" dirty="0" smtClean="0">
                          <a:effectLst/>
                        </a:rPr>
                        <a:t>», закупка кормов, предметов ухода)</a:t>
                      </a:r>
                      <a:endParaRPr lang="ru-RU" sz="16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Апрель-май 2014</a:t>
                      </a:r>
                      <a:endParaRPr lang="ru-RU" sz="16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Совет школы</a:t>
                      </a:r>
                      <a:endParaRPr lang="ru-RU" sz="1600" b="1" dirty="0">
                        <a:effectLst/>
                      </a:endParaRPr>
                    </a:p>
                  </a:txBody>
                  <a:tcPr/>
                </a:tc>
              </a:tr>
              <a:tr h="65662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Помощь</a:t>
                      </a:r>
                      <a:r>
                        <a:rPr lang="ru-RU" sz="1600" b="1" baseline="0" dirty="0" smtClean="0">
                          <a:effectLst/>
                        </a:rPr>
                        <a:t> детям – </a:t>
                      </a:r>
                      <a:r>
                        <a:rPr lang="ru-RU" sz="1600" b="1" baseline="0" dirty="0" smtClean="0">
                          <a:effectLst/>
                        </a:rPr>
                        <a:t>инвалидам (</a:t>
                      </a:r>
                      <a:r>
                        <a:rPr lang="ru-RU" sz="1600" b="1" baseline="0" dirty="0" smtClean="0">
                          <a:effectLst/>
                        </a:rPr>
                        <a:t>благотворительная ярмарка)</a:t>
                      </a:r>
                      <a:endParaRPr lang="ru-RU" sz="16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Май</a:t>
                      </a:r>
                      <a:r>
                        <a:rPr lang="ru-RU" sz="1600" b="1" baseline="0" dirty="0" smtClean="0">
                          <a:effectLst/>
                        </a:rPr>
                        <a:t> – июнь, сентябрь-октябрь 2014</a:t>
                      </a:r>
                      <a:endParaRPr lang="ru-RU" sz="16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Совет школы</a:t>
                      </a:r>
                      <a:endParaRPr lang="ru-RU" sz="1600" b="1" dirty="0">
                        <a:effectLst/>
                      </a:endParaRPr>
                    </a:p>
                  </a:txBody>
                  <a:tcPr/>
                </a:tc>
              </a:tr>
              <a:tr h="12194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Помощь  батальону территориальной обороны г.Харькова, бойцам, раненным в зоне АТО                  ( покупка бронежилета, лекарств, теплых вещей,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r>
                        <a:rPr lang="ru-RU" sz="1600" b="1" baseline="0" dirty="0" err="1" smtClean="0">
                          <a:effectLst/>
                        </a:rPr>
                        <a:t>продуктов,печек</a:t>
                      </a:r>
                      <a:r>
                        <a:rPr lang="ru-RU" sz="1600" b="1" baseline="0" dirty="0" smtClean="0">
                          <a:effectLst/>
                        </a:rPr>
                        <a:t> - «буржуек</a:t>
                      </a:r>
                      <a:r>
                        <a:rPr lang="ru-RU" sz="1600" b="1" baseline="0" dirty="0" smtClean="0">
                          <a:effectLst/>
                        </a:rPr>
                        <a:t>», акции «Напиши письмо солдату», «Новогодний подарок бойцу» и т.д.)</a:t>
                      </a:r>
                      <a:endParaRPr lang="ru-RU" sz="16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Июнь</a:t>
                      </a:r>
                      <a:r>
                        <a:rPr lang="ru-RU" sz="1600" b="1" baseline="0" dirty="0" smtClean="0">
                          <a:effectLst/>
                        </a:rPr>
                        <a:t> – декабрь </a:t>
                      </a:r>
                      <a:r>
                        <a:rPr lang="ru-RU" sz="1600" b="1" dirty="0" smtClean="0">
                          <a:effectLst/>
                        </a:rPr>
                        <a:t>2014</a:t>
                      </a:r>
                      <a:endParaRPr lang="ru-RU" sz="16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Совет школы</a:t>
                      </a:r>
                      <a:endParaRPr lang="ru-RU" sz="1600" b="1" dirty="0">
                        <a:effectLst/>
                      </a:endParaRPr>
                    </a:p>
                  </a:txBody>
                  <a:tcPr/>
                </a:tc>
              </a:tr>
              <a:tr h="6846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Помощь детям,</a:t>
                      </a:r>
                      <a:r>
                        <a:rPr lang="ru-RU" sz="1600" b="1" baseline="0" dirty="0" smtClean="0">
                          <a:effectLst/>
                        </a:rPr>
                        <a:t> пострадавшим от военных действий (Школа в пос. </a:t>
                      </a:r>
                      <a:r>
                        <a:rPr lang="ru-RU" sz="1600" b="1" baseline="0" dirty="0" smtClean="0">
                          <a:effectLst/>
                        </a:rPr>
                        <a:t>Артема около </a:t>
                      </a:r>
                      <a:r>
                        <a:rPr lang="ru-RU" sz="1600" b="1" baseline="0" dirty="0" smtClean="0">
                          <a:effectLst/>
                        </a:rPr>
                        <a:t>г.Счастье)</a:t>
                      </a:r>
                      <a:endParaRPr lang="ru-RU" sz="16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Август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-декабрь 2014</a:t>
                      </a:r>
                      <a:endParaRPr lang="ru-RU" sz="16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Совет школы</a:t>
                      </a:r>
                      <a:endParaRPr lang="ru-RU" sz="16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88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510" y="213814"/>
            <a:ext cx="5764409" cy="918949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786" y="1063030"/>
            <a:ext cx="11532357" cy="38618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ученики – волонтеры,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члены Ассоциации учащихся 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учителя, другие работники школы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 (привлекается для отправки собранной помощи)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частный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волонтерских организаций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автомайдана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«Школьная правда»,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новостные сайты, сайты волонтерских организаций, для рекламы акций используются возможности школьного сайта и средств массовой информации, которые размещают статьи о проведенных мероприятиях ( Интернет-ресурс «Накипело», газета «День»)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1158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0"/>
            <a:ext cx="10872598" cy="84996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и отчетность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050877"/>
            <a:ext cx="8516203" cy="5008727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Поскольку цели и задачи проекта изначально можно было определить как учебно-воспитательные (научить, воспитать, сформировать…) , так и конкретно- финансовые (собрать определенную сумму  на конкретное доброе дело и оперативно ее направить для его реализации) , то и критерии оценивания будут разными. По первой группе целей один из основных критериев – рост числа сознательных участников ( 80% учеников, 50 % педагогов, до 30% родителей).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Вся собранная материальная помощь оперативно (для чего использовались ресурсы волонтерских организаций) доставлялась  по назначению.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Периодическое </a:t>
            </a:r>
            <a:r>
              <a:rPr lang="ru-RU" b="1" dirty="0">
                <a:solidFill>
                  <a:schemeClr val="tx1"/>
                </a:solidFill>
              </a:rPr>
              <a:t>издание - журнал «Школьная правда</a:t>
            </a:r>
            <a:r>
              <a:rPr lang="ru-RU" b="1" dirty="0" smtClean="0">
                <a:solidFill>
                  <a:schemeClr val="tx1"/>
                </a:solidFill>
              </a:rPr>
              <a:t>»            </a:t>
            </a:r>
            <a:r>
              <a:rPr lang="ru-RU" b="1" dirty="0">
                <a:solidFill>
                  <a:schemeClr val="tx1"/>
                </a:solidFill>
              </a:rPr>
              <a:t>содержит статьи, в которых изложена отчетная информация </a:t>
            </a:r>
            <a:r>
              <a:rPr lang="ru-RU" b="1" dirty="0" smtClean="0">
                <a:solidFill>
                  <a:schemeClr val="tx1"/>
                </a:solidFill>
              </a:rPr>
              <a:t>о                           </a:t>
            </a:r>
            <a:r>
              <a:rPr lang="ru-RU" b="1" dirty="0">
                <a:solidFill>
                  <a:schemeClr val="tx1"/>
                </a:solidFill>
              </a:rPr>
              <a:t>результатах  проведенных акций.</a:t>
            </a:r>
          </a:p>
          <a:p>
            <a:r>
              <a:rPr lang="ru-RU" b="1" dirty="0">
                <a:solidFill>
                  <a:schemeClr val="tx1"/>
                </a:solidFill>
              </a:rPr>
              <a:t>Отчетная информация размещается на сайте школы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и </a:t>
            </a:r>
            <a:r>
              <a:rPr lang="ru-RU" b="1" dirty="0">
                <a:solidFill>
                  <a:schemeClr val="tx1"/>
                </a:solidFill>
              </a:rPr>
              <a:t>заслушивается на родительских собраниях и на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Совете </a:t>
            </a:r>
            <a:r>
              <a:rPr lang="ru-RU" b="1" dirty="0">
                <a:solidFill>
                  <a:schemeClr val="tx1"/>
                </a:solidFill>
              </a:rPr>
              <a:t>Ассоциации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2535">
            <a:off x="8577622" y="1153715"/>
            <a:ext cx="3254607" cy="468380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4573" y="4085575"/>
            <a:ext cx="3976048" cy="26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02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2" y="0"/>
            <a:ext cx="10964207" cy="13208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Перспективность проекта</a:t>
            </a:r>
            <a:endParaRPr lang="ru-RU" sz="6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9662" y="1669268"/>
            <a:ext cx="5655227" cy="46359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Проект обладает большим воспитательным потенциалом, поскольку позволяет быть соучастником добрых и действительно уникальных дел. И дети, и родители, и учителя в ответ на вопрос: «Почему участвуете</a:t>
            </a:r>
            <a:r>
              <a:rPr lang="ru-RU" sz="2200" dirty="0" smtClean="0"/>
              <a:t>?» - </a:t>
            </a:r>
            <a:r>
              <a:rPr lang="ru-RU" sz="2200" dirty="0" smtClean="0"/>
              <a:t>часто отвечают: «Чтобы потом перед собой стыдно не было». </a:t>
            </a:r>
          </a:p>
          <a:p>
            <a:pPr marL="0" indent="0" algn="just">
              <a:buNone/>
            </a:pPr>
            <a:r>
              <a:rPr lang="ru-RU" sz="2200" dirty="0" smtClean="0"/>
              <a:t>Таких людей становится все больше, как и потребность в благотворительности. Поэтому измениться могут направления проекта, но не его сущность.</a:t>
            </a:r>
            <a:endParaRPr lang="ru-RU" sz="2200" dirty="0"/>
          </a:p>
        </p:txBody>
      </p:sp>
      <p:pic>
        <p:nvPicPr>
          <p:cNvPr id="5" name="Picture 2" descr="H:\Фото презентация Евро\100_39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9774">
            <a:off x="6051720" y="1578474"/>
            <a:ext cx="5834293" cy="43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754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479" y="141838"/>
            <a:ext cx="10772389" cy="13208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общественности о результатах работы</a:t>
            </a:r>
            <a:endParaRPr lang="ru-RU" sz="4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281502"/>
            <a:ext cx="4963117" cy="27668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Ежемесячное издание «Школьная правда» информирует читателей обо всех акциях и их результатах.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последнем декабрьском выпуске, посвященном Дню Вооруженных сил Украины, подведены итоги волонтерской работы в поддержку армии.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Через средства массовой информации (</a:t>
            </a:r>
            <a:r>
              <a:rPr lang="ru-RU" b="1" dirty="0" err="1" smtClean="0">
                <a:solidFill>
                  <a:schemeClr val="tx1"/>
                </a:solidFill>
              </a:rPr>
              <a:t>интернет-ресурс</a:t>
            </a:r>
            <a:r>
              <a:rPr lang="ru-RU" b="1" dirty="0" smtClean="0">
                <a:solidFill>
                  <a:schemeClr val="tx1"/>
                </a:solidFill>
              </a:rPr>
              <a:t> «Накипело», газету «День») информируются широкие круги общественности.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3333" y="1247921"/>
            <a:ext cx="3593748" cy="50856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626" y="1705970"/>
            <a:ext cx="3827486" cy="502920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3068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433</TotalTime>
  <Words>938</Words>
  <Application>Microsoft Office PowerPoint</Application>
  <PresentationFormat>Произвольный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 Марафон уникальных дел  КЗ «ХСШ№11»</vt:lpstr>
      <vt:lpstr>Цели проекта </vt:lpstr>
      <vt:lpstr>Задачи проекта </vt:lpstr>
      <vt:lpstr>Этапы реализации проекта   по каждому из направлений</vt:lpstr>
      <vt:lpstr>Календарный план</vt:lpstr>
      <vt:lpstr>Ресурсы</vt:lpstr>
      <vt:lpstr>Оценка и отчетность</vt:lpstr>
      <vt:lpstr>Перспективность проекта</vt:lpstr>
      <vt:lpstr>Информирование общественности о результатах работы</vt:lpstr>
      <vt:lpstr>Бюджет</vt:lpstr>
      <vt:lpstr>Приложения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 Князь</dc:creator>
  <cp:lastModifiedBy>admin</cp:lastModifiedBy>
  <cp:revision>74</cp:revision>
  <dcterms:created xsi:type="dcterms:W3CDTF">2014-12-10T09:57:54Z</dcterms:created>
  <dcterms:modified xsi:type="dcterms:W3CDTF">2014-12-12T09:32:12Z</dcterms:modified>
</cp:coreProperties>
</file>